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64" r:id="rId8"/>
    <p:sldId id="261" r:id="rId9"/>
    <p:sldId id="262" r:id="rId10"/>
    <p:sldId id="263" r:id="rId11"/>
    <p:sldId id="260" r:id="rId12"/>
    <p:sldId id="270" r:id="rId13"/>
    <p:sldId id="271" r:id="rId14"/>
    <p:sldId id="265" r:id="rId15"/>
    <p:sldId id="267" r:id="rId16"/>
    <p:sldId id="269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B07D2-6E74-4C21-8373-AB9F9CC0ED74}" v="174" dt="2023-02-01T09:35:53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9DDB9-2B2A-4770-BF89-384A24CB634C}" type="datetimeFigureOut">
              <a:rPr lang="fi-FI" smtClean="0"/>
              <a:t>29.5.2023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4BB02-5AF6-444E-B45E-89B01205DA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34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6902EC-9991-9B07-60B9-02A135038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6DF88C8-8101-6F2E-558F-BA7DAD8A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01450D-8612-910A-B770-1BBAFFE6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94280C-394C-D4A9-0D96-87EF0F91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D1C5A2-EC94-9AFD-E7E2-078CDE8D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75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96045B-F708-1ABE-0A08-E3D5C07E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2B1DFB4-1A65-8123-C829-39EC43585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D6A71F-3862-2148-53F9-7FCC22BD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B63009-E6FC-B606-B737-1C11EABF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687E5B-FB77-94E6-7E3F-E6B62E57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49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1A22817-CCDA-D1EF-F92D-DD7D4CD8D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E904DF9-B3D9-6A46-7367-8D1BA67EA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0E579B-E2E0-A914-9D0E-09705C70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C675E-A2E7-303A-4774-0C65E776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A69B18-84BD-6E93-9AD1-5EC54C9C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68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75973-BE9B-9130-93AE-9C3175B5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489807-C1EC-B482-B6C2-D0CEAC879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88BC86-FC3D-DEB4-F1A6-9103E74D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896887-907C-8974-3404-12E5A003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29E783-1FA9-D4B7-F45A-59D4D4D0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816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6B0A-C7B5-49BF-F605-5268887EE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51BDE1-AA38-488F-44E0-207369198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FBA7BE-01AC-9C66-2CF3-031F6B87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D2C552-5DB0-8DB7-776B-DEE6030C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A5C42C-7E75-9560-9813-7EE35938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0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0B77C0-818D-B556-45E0-64E45582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743FF3-E343-14DB-EC61-56DAE64AA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2597181-CFAD-3535-11C6-C2DEA474F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AD5A04-7999-D8E5-804D-851F4694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15DC98-C639-96FD-BF1A-BAB84AC4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AFE69B-E398-BA99-DDE5-E30FEF8E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65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E4DE47-27E0-4E45-550B-A58F18D0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F45990C-95EE-6B30-4252-95B8F23B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7A2351-CD12-BD18-F343-011002FCF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57F9E37-5EFD-7D89-30BF-AD611D946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A89A0D0-5239-83F7-B32D-579D66428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007B860-2B3F-648C-5AAA-BF9A5872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370608-242C-6304-0BAC-EA2015E7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F9AA4B3-437E-3930-351A-434EDD82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77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F522EB-4ABD-F2EF-9F7D-12E5540F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72AFB87-C4BD-5AE5-1295-90E337D1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149195-28BA-4D53-8436-3DE9AC0C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F13DF68-5262-CFBD-2632-284CF76A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39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2089B4F-1642-43F9-09EF-59224CD5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E5C2B99-41A1-F936-082F-51B386F3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AD2F99B-2B4A-F387-3618-A8A1FBD0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19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6B0243-E6F1-9DBB-A368-CCD91BB25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D7A430-CA7C-CFA3-EB15-F9499C724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D054380-5655-C616-1D40-A31AAE448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E19AFC-B343-C201-1AF8-43568A95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79A979-95FF-A7D2-428A-F911B57E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11016D-3AA1-28A4-B473-93C9B2B4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67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2B6C34-8263-E424-0168-F524F545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966A5EB-4D9E-04BE-509D-2C4C1969C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3065917-E313-DD5D-54BB-6669FA0DD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D21E11-53A5-63FD-FA3D-689FC782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968DE2-610F-297A-A5AC-38382009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4EA9DF8-E891-96BA-9579-7727558A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91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A7B8593-71A7-6A33-5CA7-0FC22A48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3AAF7D-6A9E-FA29-B462-C686C591D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778DE-23D1-0F8C-17D7-517EB3F12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26.1.2023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0E60D8-7FDE-44C3-5AAB-2D629988E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FEB776-194F-B2B3-D2D2-79A015A1C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DB1A-CB64-4B83-AA06-ECFB68F88B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36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perikassa.fi/tyottomyyskassa/ajankohtaista/jos-olet-lomautettu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yj.fi/jos-jaat-tyottomaksi/tyottoman-tietopankki/lomautetun-tyottomyysturva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C93ED2-8A99-8594-08E1-DA5FF6E5D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fi-FI" sz="4000" b="1">
                <a:solidFill>
                  <a:srgbClr val="FF0000"/>
                </a:solidFill>
              </a:rPr>
              <a:t>Paperityöväen Työttömyyskassan   </a:t>
            </a:r>
            <a:br>
              <a:rPr lang="fi-FI" sz="4000" b="1">
                <a:solidFill>
                  <a:srgbClr val="FF0000"/>
                </a:solidFill>
              </a:rPr>
            </a:br>
            <a:r>
              <a:rPr lang="fi-FI" sz="4000" b="1">
                <a:solidFill>
                  <a:srgbClr val="FF0000"/>
                </a:solidFill>
              </a:rPr>
              <a:t>ohjeita lomautetuille 2023</a:t>
            </a:r>
            <a:r>
              <a:rPr lang="fi-FI"/>
              <a:t>	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84CB86E-3C8F-D13E-9056-BF5550A31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938" y="5881170"/>
            <a:ext cx="2067213" cy="609685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7E5D18-4065-2B3D-C23A-971CC604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957DB5-0971-8C75-707E-51677BA9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894347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16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25B8DF-4DE7-601E-E00C-9E9FE63A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1523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Hakemuksen jatkaminen tai peruminen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520703-2C66-0F73-815F-391649E7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AB4D0FF-D5EC-264B-0915-122182D1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1193086" cy="228600"/>
          </a:xfrm>
        </p:spPr>
        <p:txBody>
          <a:bodyPr/>
          <a:lstStyle/>
          <a:p>
            <a:fld id="{F671DB1A-CB64-4B83-AA06-ECFB68F88BAF}" type="slidenum">
              <a:rPr lang="fi-FI" smtClean="0"/>
              <a:t>10</a:t>
            </a:fld>
            <a:endParaRPr lang="fi-FI"/>
          </a:p>
        </p:txBody>
      </p:sp>
      <p:pic>
        <p:nvPicPr>
          <p:cNvPr id="6" name="Sisällön paikkamerkki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2A2E765B-3943-D153-DC05-CACE862D1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1840" y="1158074"/>
            <a:ext cx="6151705" cy="501888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CEE2D8E6-A10C-3352-CFE0-908CF1CEB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787" y="5997490"/>
            <a:ext cx="2067213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0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10FDF2-7DE0-13E2-559D-ABBA319D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9591"/>
          </a:xfrm>
        </p:spPr>
        <p:txBody>
          <a:bodyPr>
            <a:normAutofit fontScale="90000"/>
          </a:bodyPr>
          <a:lstStyle/>
          <a:p>
            <a:r>
              <a:rPr lang="fi-FI" b="1">
                <a:solidFill>
                  <a:srgbClr val="FF0000"/>
                </a:solidFill>
              </a:rPr>
              <a:t> Yhteydenotot työttömyyskassaan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CD10540-FFA7-B6CC-84C5-606C2484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686" y="5883376"/>
            <a:ext cx="2067213" cy="609685"/>
          </a:xfrm>
          <a:prstGeom prst="rect">
            <a:avLst/>
          </a:prstGeo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C0267C6-0016-EDD4-30D9-D3FB03B20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126"/>
            <a:ext cx="10515600" cy="4985837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endParaRPr lang="fi-FI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fi-FI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Työttömyyskassan puhelinpäivystys jäsenille on palvelunumerossa 020 690 429</a:t>
            </a:r>
            <a:r>
              <a:rPr lang="fi-FI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maanantai – torstai, kello 9–12.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i-FI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Ethän lähetä tavallisessa sähköpostissa salassa pidettäviä omia tai toisten henkilöiden tietoja tai mitään liitteitä, joissa on henkilöä yksilöiviä tietoja.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i-FI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Voit ottaa tietoturvallisesti yhteyttä kassaan kotisivujen www.paperikassa.fi etusivulta löytyvän</a:t>
            </a:r>
            <a:endParaRPr lang="fi-FI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Ota yhteyttä- lomakkeen tai</a:t>
            </a:r>
            <a:endParaRPr lang="fi-FI" sz="2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eAsioinnin</a:t>
            </a:r>
            <a:r>
              <a:rPr lang="fi-FI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(www.paperikassa.fi&gt;eAsiointi &gt; viestit) kautta</a:t>
            </a: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fi-FI" sz="2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</a:pPr>
            <a:r>
              <a:rPr lang="fi-FI" i="1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Muistathan, että tietosuojasyistä</a:t>
            </a:r>
            <a:r>
              <a:rPr lang="fi-FI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i="1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työttömyyskassa ei voi antaa toista henkilöä koskevia tietoja ilman henkilön valtuutusta.</a:t>
            </a:r>
            <a:endParaRPr lang="fi-FI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fi-FI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28FACA0-0A43-F020-E0A3-368518A31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1C2FBB-1E49-3289-151F-2ED1CFDB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59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10FDF2-7DE0-13E2-559D-ABBA319D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FF0000"/>
                </a:solidFill>
              </a:rPr>
              <a:t>Lisätietoja </a:t>
            </a:r>
            <a:endParaRPr lang="fi-FI" sz="3600" b="1">
              <a:solidFill>
                <a:srgbClr val="FF0000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CD10540-FFA7-B6CC-84C5-606C2484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686" y="5883376"/>
            <a:ext cx="2067213" cy="609685"/>
          </a:xfrm>
          <a:prstGeom prst="rect">
            <a:avLst/>
          </a:prstGeo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C0267C6-0016-EDD4-30D9-D3FB03B20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07000"/>
              </a:lnSpc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</a:pPr>
            <a:endParaRPr lang="fi-FI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i-FI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Lisätietoa lomautusajalta päivärahan hakemisesta löytyy työttömyyskassan omilta nettisivuilta ja Työttömyyskassojen yhteisjärjestön </a:t>
            </a:r>
            <a:r>
              <a:rPr lang="fi-FI" sz="20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TYJ:n</a:t>
            </a:r>
            <a:r>
              <a:rPr lang="fi-FI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nettisivuilta:</a:t>
            </a:r>
          </a:p>
          <a:p>
            <a:pPr marL="914400" lvl="1">
              <a:lnSpc>
                <a:spcPct val="107000"/>
              </a:lnSpc>
            </a:pPr>
            <a:r>
              <a:rPr lang="fi-FI" sz="2000">
                <a:hlinkClick r:id="rId3"/>
              </a:rPr>
              <a:t>Jos olet lomautettu - Paperityöväen Työttömyyskassa (paperikassa.fi)</a:t>
            </a:r>
            <a:endParaRPr lang="fi-FI" sz="20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</a:pPr>
            <a:r>
              <a:rPr lang="fi-FI" sz="2000">
                <a:hlinkClick r:id="rId4"/>
              </a:rPr>
              <a:t>Lomautetun työttömyysturva – TYJ</a:t>
            </a:r>
            <a:endParaRPr lang="fi-FI" sz="2000"/>
          </a:p>
          <a:p>
            <a:pPr marL="914400" lvl="1">
              <a:lnSpc>
                <a:spcPct val="107000"/>
              </a:lnSpc>
            </a:pPr>
            <a:endParaRPr lang="fi-FI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6B79FDF-540B-086B-E749-2A289E3A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B970B8-C244-3558-DABC-2F07271F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66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CD10540-FFA7-B6CC-84C5-606C2484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686" y="5883376"/>
            <a:ext cx="2067213" cy="609685"/>
          </a:xfrm>
          <a:prstGeom prst="rect">
            <a:avLst/>
          </a:prstGeo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C0267C6-0016-EDD4-30D9-D3FB03B20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6828"/>
          </a:xfrm>
        </p:spPr>
        <p:txBody>
          <a:bodyPr>
            <a:normAutofit lnSpcReduction="10000"/>
          </a:bodyPr>
          <a:lstStyle/>
          <a:p>
            <a:pPr lvl="1" indent="0">
              <a:lnSpc>
                <a:spcPct val="107000"/>
              </a:lnSpc>
              <a:buNone/>
            </a:pPr>
            <a:endParaRPr lang="fi-FI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107000"/>
              </a:lnSpc>
              <a:buNone/>
            </a:pPr>
            <a:endParaRPr lang="fi-FI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107000"/>
              </a:lnSpc>
              <a:buNone/>
            </a:pPr>
            <a:r>
              <a:rPr lang="fi-FI" sz="8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Kiitos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6B79FDF-540B-086B-E749-2A289E3A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B970B8-C244-3558-DABC-2F07271F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BAE4D-1B0D-CB60-D706-0CD86048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FF0000"/>
                </a:solidFill>
              </a:rPr>
              <a:t>Ilmoittautuminen TE-toimistoon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EB9CDC-F8DF-AEEA-CE3F-8602C77F1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>
                <a:effectLst/>
                <a:latin typeface="Calibri"/>
                <a:ea typeface="Calibri" panose="020F0502020204030204" pitchFamily="34" charset="0"/>
                <a:cs typeface="Times New Roman"/>
              </a:rPr>
              <a:t>Muista ilmoittautua TE-toimistoon työnhakijaksi</a:t>
            </a:r>
            <a:r>
              <a:rPr lang="fi-FI" sz="2400">
                <a:latin typeface="Calibri"/>
                <a:ea typeface="Calibri" panose="020F0502020204030204" pitchFamily="34" charset="0"/>
                <a:cs typeface="Times New Roman"/>
              </a:rPr>
              <a:t> viimeistään ensimmäisenä lomautuspäivänä</a:t>
            </a:r>
            <a:r>
              <a:rPr lang="fi-FI" sz="240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fi-FI" sz="24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24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2400">
                <a:effectLst/>
                <a:latin typeface="Calibri"/>
                <a:ea typeface="Calibri" panose="020F0502020204030204" pitchFamily="34" charset="0"/>
                <a:cs typeface="Times New Roman"/>
              </a:rPr>
              <a:t>Tärkeää on </a:t>
            </a:r>
            <a:r>
              <a:rPr lang="fi-FI" sz="2400">
                <a:latin typeface="Calibri"/>
                <a:ea typeface="Calibri" panose="020F0502020204030204" pitchFamily="34" charset="0"/>
                <a:cs typeface="Times New Roman"/>
              </a:rPr>
              <a:t>ilmoittautumisessa ilmoittaa</a:t>
            </a:r>
            <a:r>
              <a:rPr lang="fi-FI" sz="2400">
                <a:effectLst/>
                <a:latin typeface="Calibri"/>
                <a:ea typeface="Calibri" panose="020F0502020204030204" pitchFamily="34" charset="0"/>
                <a:cs typeface="Times New Roman"/>
              </a:rPr>
              <a:t>, että hakee kokoaikatyötä!</a:t>
            </a:r>
            <a:r>
              <a:rPr lang="fi-FI" sz="24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24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2400">
                <a:latin typeface="Calibri"/>
                <a:ea typeface="Calibri" panose="020F0502020204030204" pitchFamily="34" charset="0"/>
                <a:cs typeface="Times New Roman"/>
              </a:rPr>
              <a:t>Työttömyyskassa ei voi maksaa etuutta, eikä asettaa mahdollista omavastuuaikaa, jos työnhaku ei ole voimassa TE-toimistossa.</a:t>
            </a:r>
          </a:p>
          <a:p>
            <a:r>
              <a:rPr lang="fi-FI" sz="2400" b="0" i="0">
                <a:solidFill>
                  <a:srgbClr val="0D2A3A"/>
                </a:solidFill>
                <a:effectLst/>
              </a:rPr>
              <a:t>Pidä työnhakusi voimassa TE-toimiston kanssa sovittavalla tavalla koko lomautuksen ajan. Jos lomautuksesi on toteutettu useammassa jaksossa tai saat uuden lomautusilmoituksen, muista ilmoittautua työttömäksi työnhakijaksi jokaiselle lomautusjaksolle erikseen.</a:t>
            </a:r>
            <a:endParaRPr lang="fi-FI" sz="2400">
              <a:effectLst/>
              <a:ea typeface="Calibri" panose="020F0502020204030204" pitchFamily="34" charset="0"/>
              <a:cs typeface="Times New Roman"/>
            </a:endParaRPr>
          </a:p>
          <a:p>
            <a:endParaRPr lang="fi-FI" sz="2400">
              <a:cs typeface="Times New Roman"/>
            </a:endParaRPr>
          </a:p>
          <a:p>
            <a:endParaRPr lang="fi-FI">
              <a:cs typeface="Calibri" panose="020F0502020204030204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335089A-2EFE-8A5E-C70A-BF6468A5E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011" y="5867676"/>
            <a:ext cx="2067213" cy="609685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7092FF-039C-DC5C-80C5-6BF7ED56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68E02D-F95B-737A-27BF-B7291EA0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894347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97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533B70-D7D0-786C-9845-7AC65361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0166"/>
          </a:xfrm>
        </p:spPr>
        <p:txBody>
          <a:bodyPr/>
          <a:lstStyle/>
          <a:p>
            <a:r>
              <a:rPr lang="fi-FI" b="1">
                <a:solidFill>
                  <a:srgbClr val="FF0000"/>
                </a:solidFill>
              </a:rPr>
              <a:t>Hakemuksen täyttäminen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D96EF3-F967-2E37-20DB-47D01DF0C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" y="1150883"/>
            <a:ext cx="10928131" cy="502608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3200">
                <a:latin typeface="Calibri"/>
                <a:ea typeface="Calibri" panose="020F0502020204030204" pitchFamily="34" charset="0"/>
                <a:cs typeface="Times New Roman"/>
              </a:rPr>
              <a:t>Täytä aina hakemus täysiltä </a:t>
            </a:r>
            <a:r>
              <a:rPr lang="fi-FI" sz="3200" b="1">
                <a:latin typeface="Calibri"/>
                <a:ea typeface="Calibri" panose="020F0502020204030204" pitchFamily="34" charset="0"/>
                <a:cs typeface="Times New Roman"/>
              </a:rPr>
              <a:t>maanantai-sunnuntai kalenteriviikoilta</a:t>
            </a:r>
            <a:r>
              <a:rPr lang="fi-FI" sz="3200">
                <a:latin typeface="Calibri"/>
                <a:ea typeface="Calibri" panose="020F0502020204030204" pitchFamily="34" charset="0"/>
                <a:cs typeface="Times New Roman"/>
              </a:rPr>
              <a:t>, vaikka lomautuksesi alkaisi ja päättyisi keskelle kalenteriviikkoa.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3200">
                <a:latin typeface="Calibri"/>
                <a:ea typeface="Calibri" panose="020F0502020204030204" pitchFamily="34" charset="0"/>
                <a:cs typeface="Times New Roman"/>
              </a:rPr>
              <a:t>Lomautuspäiville </a:t>
            </a:r>
            <a:r>
              <a:rPr lang="fi-FI" sz="3200">
                <a:effectLst/>
                <a:latin typeface="Calibri"/>
                <a:ea typeface="Calibri" panose="020F0502020204030204" pitchFamily="34" charset="0"/>
                <a:cs typeface="Times New Roman"/>
              </a:rPr>
              <a:t>merkitse </a:t>
            </a:r>
            <a:r>
              <a:rPr lang="fi-FI" sz="3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työtön</a:t>
            </a:r>
            <a:r>
              <a:rPr lang="fi-FI" sz="3200" b="1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3200">
                <a:effectLst/>
                <a:latin typeface="Calibri"/>
                <a:ea typeface="Calibri" panose="020F0502020204030204" pitchFamily="34" charset="0"/>
                <a:cs typeface="Times New Roman"/>
              </a:rPr>
              <a:t>suunnitelluista työvuoroista riippumatta.</a:t>
            </a:r>
            <a:r>
              <a:rPr lang="fi-FI" sz="32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32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3200">
                <a:effectLst/>
                <a:latin typeface="Calibri"/>
                <a:ea typeface="Calibri" panose="020F0502020204030204" pitchFamily="34" charset="0"/>
                <a:cs typeface="Times New Roman"/>
              </a:rPr>
              <a:t>Muille kuin lomautuspäiville merkitse sähköiseen hakemukseen </a:t>
            </a:r>
            <a:r>
              <a:rPr lang="fi-FI" sz="3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työssä, muu syy: vuorovapaa tai muu syy: viivapäivä</a:t>
            </a:r>
            <a:r>
              <a:rPr lang="fi-FI" sz="3200">
                <a:effectLst/>
                <a:latin typeface="Calibri"/>
                <a:ea typeface="Calibri" panose="020F0502020204030204" pitchFamily="34" charset="0"/>
                <a:cs typeface="Times New Roman"/>
              </a:rPr>
              <a:t> toteutuneiden työvuorojesi mukaan sekä tehdyt työtunnit.</a:t>
            </a:r>
            <a:r>
              <a:rPr lang="fi-FI" sz="32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i-FI" sz="3200">
                <a:effectLst/>
                <a:latin typeface="Calibri"/>
                <a:ea typeface="Calibri" panose="020F0502020204030204" pitchFamily="34" charset="0"/>
                <a:cs typeface="Times New Roman"/>
              </a:rPr>
              <a:t>Myös </a:t>
            </a:r>
            <a:r>
              <a:rPr lang="fi-FI" sz="3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arkipyhät</a:t>
            </a:r>
            <a:r>
              <a:rPr lang="fi-FI" sz="3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mikäli niiltä maksetaan arkipyhäkorvausta, tulee merkitä työpäiviksi.</a:t>
            </a:r>
            <a:r>
              <a:rPr lang="fi-FI" sz="32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5000000000000000000" pitchFamily="2" charset="2"/>
              <a:buChar char="•"/>
            </a:pPr>
            <a:r>
              <a:rPr lang="fi-FI" sz="3200">
                <a:latin typeface="Calibri"/>
                <a:ea typeface="+mn-lt"/>
                <a:cs typeface="Calibri"/>
              </a:rPr>
              <a:t>Työttömyysturvalain mukaan työ-, työttömyys,- ja omavastuupäiviä voi olla enintään viisi päivää viikossa. Hakemus tulee aina täyttää täysinä kalenteriviikkoina, vaikka etuuspäiviä voi viikossa olla enintään viisi.</a:t>
            </a:r>
            <a:endParaRPr lang="fi-FI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6F33D64-05B2-89DB-2B0C-E722D6544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2232" y="5964194"/>
            <a:ext cx="2067213" cy="609685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28411A-D086-796B-8671-633715C9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CD4961-4EEE-36E7-5F86-6DA2B50A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449179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0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533B70-D7D0-786C-9845-7AC65361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0166"/>
          </a:xfrm>
        </p:spPr>
        <p:txBody>
          <a:bodyPr/>
          <a:lstStyle/>
          <a:p>
            <a:r>
              <a:rPr lang="fi-FI" b="1">
                <a:solidFill>
                  <a:srgbClr val="FF0000"/>
                </a:solidFill>
              </a:rPr>
              <a:t>Muu työ ja yritystoiminta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D96EF3-F967-2E37-20DB-47D01DF0C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" y="1150883"/>
            <a:ext cx="10928131" cy="502608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3400">
                <a:effectLst/>
                <a:latin typeface="Calibri"/>
                <a:ea typeface="Calibri" panose="020F0502020204030204" pitchFamily="34" charset="0"/>
                <a:cs typeface="Times New Roman"/>
              </a:rPr>
              <a:t>Myös päätoimen ohessa tehty muu palkkatyö ja yritystoiminta tulee ilmoittaa päivärahahakemuksessa. Merkitse tällöin päiväkohtaiseen selvitykseen työtunnit ja muun työn työnantajan nimi.</a:t>
            </a:r>
            <a:r>
              <a:rPr lang="fi-FI" sz="34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3400">
                <a:effectLst/>
                <a:latin typeface="Calibri"/>
                <a:ea typeface="Calibri" panose="020F0502020204030204" pitchFamily="34" charset="0"/>
                <a:cs typeface="Times New Roman"/>
              </a:rPr>
              <a:t>Huomioithan, että täytät hakemuksen kaikki kohdat aina todellisten tietojen perusteella, koska lähettäessäsi hakemuksen vakuutat kaikki antamasi tiedot oikeiksi.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3400">
                <a:effectLst/>
                <a:latin typeface="Calibri"/>
                <a:ea typeface="Calibri" panose="020F0502020204030204" pitchFamily="34" charset="0"/>
                <a:cs typeface="Times New Roman"/>
              </a:rPr>
              <a:t>Mikäli antamissasi tiedoissa tapahtuu muutoksia, tulee näistä ilmoittaa viipymättä työttömyyskassalle.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6F33D64-05B2-89DB-2B0C-E722D6544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2232" y="5964194"/>
            <a:ext cx="2067213" cy="609685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B5E1848-4761-722B-30A1-0DC92234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549229-4EE0-B244-EA76-F2F4E646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21368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31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6A0316-73A8-DBCB-C95B-9A1F5E5D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fi-FI" b="1">
                <a:solidFill>
                  <a:srgbClr val="FF0000"/>
                </a:solidFill>
              </a:rPr>
              <a:t>Hakemuksen liitteet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622E58-E53A-69A9-CE21-FAC79440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078992"/>
            <a:ext cx="10850880" cy="53309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Lomautusilmoitus 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Palkkalaskelma (tilinauha) palkkakausilta, joihin lomautus sijoittuu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paitsi jos 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lomautusta 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on 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toteutettu kokoaikaisena vähintään yhden täyden kalenteriviikon maanantai-sunnuntai pituisena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 lomautuksena.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Työttömyyskassa ei näe tulorekisteristä toteutuneita työvuoroja kalenteriviikkokohtaisesti, joten tilinauhat tulee näissä tapauksissa lähettää itse.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Jos sinulla on maksussa </a:t>
            </a:r>
            <a:r>
              <a:rPr lang="fi-FI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muita etuuksia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, esimerkiksi eläkkeitä, ilmoita niistä työttömyyskassalle hakemuksessa.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8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Jos sinulla on </a:t>
            </a:r>
            <a:r>
              <a:rPr lang="fi-FI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yritystoimintaa, maa- tai metsätaloutta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, toimita kassalle verotuspäätös viimeksi vahvistetusta verotuksesta (vuodelta 2021).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Palkkatiedot ajalta ennen lomautusta, työttömyyskassa saa tulorekisteristä. 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Jos tulorekisterin tiedot eivät ole riittäviä, työttömyyskassasta ollaan yhteydessä hakijaan lisätietojen saamiseksi.</a:t>
            </a:r>
            <a:endParaRPr lang="fi-FI" sz="18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b="1">
                <a:latin typeface="Calibri"/>
                <a:ea typeface="Calibri" panose="020F0502020204030204" pitchFamily="34" charset="0"/>
                <a:cs typeface="Times New Roman"/>
              </a:rPr>
              <a:t>Jos käsittelyn yhteydessä ilmenee, että työttömyyskassa tarvitsee muita lisätietoja, pyytää työttömyyskassa ne suoraan sinulta.</a:t>
            </a: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5BDC111-0BCC-FE88-E638-41719B3CA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505" y="5883376"/>
            <a:ext cx="2067213" cy="609685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6435AE-6C4D-DAF9-8EA7-F48A137D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799AA7-D5C5-11E4-3874-BE4500B4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401053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10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D04371-D13D-8536-8436-32F24609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Päivärahan uudelleen määrittely </a:t>
            </a:r>
            <a:r>
              <a:rPr lang="fi-FI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5D4D95-8D63-1A14-6E0F-2E6861743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0258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Ansiopäiväraha määritellään pääsääntöisesti uudelleen ja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 enimmäisaikalaskurin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 päivät nollataan silloin, kun jäsen on täyttänyt työssäoloehdon edellisen määrittelyn jälkeen uudelleen, eli kun hän on työskennellyt yhteensä 26 viikkoa (vähintään 18 h/vko) 28 kk:n tarkastelujakson aikana.</a:t>
            </a: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8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Päivärahaa</a:t>
            </a:r>
            <a:r>
              <a:rPr lang="fi-FI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 ei </a:t>
            </a: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määritellä uudelleen, jos uusi päivärahan </a:t>
            </a:r>
            <a:r>
              <a:rPr lang="fi-FI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enimmäisaika alkaa vuoden kuluessa edellisen enimmäisajan alkamisesta ja hakijan päivärahan perusteena oleva palkka on laskettu edellisen päivärahaoikeuden enimmäisajan alkaessa.</a:t>
            </a:r>
            <a:endParaRPr lang="fi-FI" sz="1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28040">
              <a:lnSpc>
                <a:spcPct val="107000"/>
              </a:lnSpc>
              <a:spcAft>
                <a:spcPts val="800"/>
              </a:spcAft>
            </a:pPr>
            <a:r>
              <a:rPr lang="fi-FI" sz="18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fi-FI" sz="1800" b="1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Esimerkiksi</a:t>
            </a:r>
            <a:r>
              <a:rPr lang="fi-FI" sz="18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, jos päivärahan perusteena oleva palkka on määritelty </a:t>
            </a:r>
            <a:r>
              <a:rPr lang="fi-FI" sz="1800" i="1">
                <a:latin typeface="Calibri"/>
                <a:ea typeface="Calibri" panose="020F0502020204030204" pitchFamily="34" charset="0"/>
                <a:cs typeface="Times New Roman"/>
              </a:rPr>
              <a:t>3.1.2022-3.7.2022</a:t>
            </a:r>
            <a:r>
              <a:rPr lang="fi-FI" sz="18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 ja omavastuuaika on asetettu </a:t>
            </a:r>
            <a:r>
              <a:rPr lang="fi-FI" sz="1800" i="1">
                <a:latin typeface="Calibri"/>
                <a:ea typeface="Calibri" panose="020F0502020204030204" pitchFamily="34" charset="0"/>
                <a:cs typeface="Times New Roman"/>
              </a:rPr>
              <a:t>4.7-10.7.2022</a:t>
            </a:r>
            <a:r>
              <a:rPr lang="fi-FI" sz="18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 ja ensimmäinen maksettava päivä </a:t>
            </a:r>
            <a:r>
              <a:rPr lang="fi-FI" sz="1800" i="1">
                <a:latin typeface="Calibri"/>
                <a:ea typeface="Calibri" panose="020F0502020204030204" pitchFamily="34" charset="0"/>
                <a:cs typeface="Times New Roman"/>
              </a:rPr>
              <a:t>on ollut 11.7.2022</a:t>
            </a:r>
            <a:r>
              <a:rPr lang="fi-FI" sz="18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, päivärahan perusteena olevaa palkkaa ei lasketa uudestaan, jos hakija on täyttänyt työssäoloehdon uudelleen, ja uuden enimmäisajan ensimmäinen maksettava päivä olisi viimeistään </a:t>
            </a:r>
            <a:r>
              <a:rPr lang="fi-FI" sz="1800" i="1">
                <a:latin typeface="Calibri"/>
                <a:ea typeface="Calibri" panose="020F0502020204030204" pitchFamily="34" charset="0"/>
                <a:cs typeface="Times New Roman"/>
              </a:rPr>
              <a:t>10.7.2022</a:t>
            </a:r>
            <a:r>
              <a:rPr lang="fi-FI" sz="18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fi-FI" sz="1800" i="1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8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7000"/>
              </a:lnSpc>
              <a:spcAft>
                <a:spcPts val="800"/>
              </a:spcAft>
            </a:pPr>
            <a:r>
              <a:rPr lang="fi-FI" sz="1800" i="1" err="1">
                <a:latin typeface="Calibri"/>
                <a:ea typeface="Calibri" panose="020F0502020204030204" pitchFamily="34" charset="0"/>
                <a:cs typeface="Times New Roman"/>
              </a:rPr>
              <a:t>Huom</a:t>
            </a:r>
            <a:r>
              <a:rPr lang="fi-FI" sz="18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! Jos edellisellä kerralla ennen enimmäisajan alkua eli ensimmäisen maksettavan päivän alkua, ei ole tehty päivärahan perusteena olevan palkan määritystä, tulee se nyt kuitenkin tehdä.</a:t>
            </a:r>
            <a:r>
              <a:rPr lang="fi-FI" sz="1800" i="1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8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Enimmäisajan kertymä nollataan aina uuden työssäoloehdon täyttymisen jälkeen, vaikka enimmäisajan laskurissa olisi vielä "vanhoja" päiviä jäljellä.</a:t>
            </a:r>
          </a:p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574178B-7C0A-D215-64E1-E9DDFF139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414" y="5894921"/>
            <a:ext cx="2067213" cy="609685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F7EE5A-2226-FBB7-3CC5-07531841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443C6F-CF15-6D9B-8528-E00B05D9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93558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228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D20D74-A5D4-593D-273B-D7A98F83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Omavastuuajan kertyminen</a:t>
            </a:r>
            <a:r>
              <a:rPr lang="fi-FI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8B789D-635E-5F2C-E992-56DFF8E7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484822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Työttömyyspäivärahaa maksetaan sen jälkeen, kun olet ollut TE-toimistossa työttömänä työnhakijana yhteensä </a:t>
            </a:r>
            <a:r>
              <a:rPr lang="fi-FI" sz="19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viittä työpäivää vastaavan ajan</a:t>
            </a: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. Viisi omavastuupäivää on tultava täyteen </a:t>
            </a:r>
            <a:r>
              <a:rPr lang="fi-FI" sz="19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kahdeksan (8)</a:t>
            </a: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 peräkkäisen </a:t>
            </a:r>
            <a:r>
              <a:rPr lang="fi-FI" sz="19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kalenteriviikon aikana</a:t>
            </a: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fi-FI" sz="19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Omavastuupäiviä voi olla enintään viisi yhden kalenteriviikon aikana.</a:t>
            </a:r>
            <a:r>
              <a:rPr lang="fi-FI" sz="1900">
                <a:latin typeface="Calibri"/>
                <a:ea typeface="Calibri" panose="020F0502020204030204" pitchFamily="34" charset="0"/>
                <a:cs typeface="Times New Roman"/>
              </a:rPr>
              <a:t>  Työttömyysturvalain mukaan työ-, työttömyys,- ja omavastuupäiviä voi olla yhteensä enintään viisi päivää viikossa. </a:t>
            </a:r>
            <a:endParaRPr lang="fi-FI" sz="19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Työllistymistä</a:t>
            </a:r>
            <a:r>
              <a:rPr lang="fi-FI" sz="190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edistävän palvelun ajalta voidaan maksaa päivärahaa omavastuuajan estämättä.</a:t>
            </a:r>
            <a:r>
              <a:rPr lang="fi-FI" sz="19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9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Omavastuuaikaa </a:t>
            </a:r>
            <a:r>
              <a:rPr lang="fi-FI" sz="19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ei</a:t>
            </a:r>
            <a:r>
              <a:rPr lang="fi-FI" sz="1900">
                <a:effectLst/>
                <a:latin typeface="Calibri"/>
                <a:ea typeface="Calibri" panose="020F0502020204030204" pitchFamily="34" charset="0"/>
                <a:cs typeface="Times New Roman"/>
              </a:rPr>
              <a:t> aseteta, jos päivärahakauden enimmäisaika alkaa vuoden kuluessa edellisen ansiopäivärahan enimmäisajan alkamisesta ja jos omavastuuaika on asetettu edellisen päivärahakauden enimmäisajan alkaessa.</a:t>
            </a:r>
            <a:r>
              <a:rPr lang="fi-FI" sz="19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7000"/>
              </a:lnSpc>
              <a:spcAft>
                <a:spcPts val="800"/>
              </a:spcAft>
            </a:pPr>
            <a:r>
              <a:rPr lang="fi-FI" sz="1900" b="1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Esimerkiksi,</a:t>
            </a:r>
            <a:r>
              <a:rPr lang="fi-FI" sz="19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 jos edellinen päivärahan määrittelyn yhteydessä on asetettu omavastuuaika ja sen jälkeen ensimmäinen maksettava päivä olisi ollut </a:t>
            </a:r>
            <a:r>
              <a:rPr lang="fi-FI" sz="1900" i="1">
                <a:latin typeface="Calibri"/>
                <a:ea typeface="Calibri" panose="020F0502020204030204" pitchFamily="34" charset="0"/>
                <a:cs typeface="Times New Roman"/>
              </a:rPr>
              <a:t>11.7.2022</a:t>
            </a:r>
            <a:r>
              <a:rPr lang="fi-FI" sz="19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, omavastuuaikaa ei asetettaisi, jos olet täyttänyt työssäoloehdon uudelleen, ja uuden enimmäisajan ensimmäinen maksettava päivä olisi viimeistään </a:t>
            </a:r>
            <a:r>
              <a:rPr lang="fi-FI" sz="1900" i="1">
                <a:latin typeface="Calibri"/>
                <a:ea typeface="Calibri" panose="020F0502020204030204" pitchFamily="34" charset="0"/>
                <a:cs typeface="Times New Roman"/>
              </a:rPr>
              <a:t>10.7.2023</a:t>
            </a:r>
            <a:r>
              <a:rPr lang="fi-FI" sz="19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828040">
              <a:lnSpc>
                <a:spcPct val="107000"/>
              </a:lnSpc>
              <a:spcAft>
                <a:spcPts val="800"/>
              </a:spcAft>
            </a:pPr>
            <a:r>
              <a:rPr lang="fi-FI" sz="19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Jos omavastuuaikaa ei ole asetettu ennen </a:t>
            </a:r>
            <a:r>
              <a:rPr lang="fi-FI" sz="1900" i="1">
                <a:latin typeface="Calibri"/>
                <a:ea typeface="Calibri" panose="020F0502020204030204" pitchFamily="34" charset="0"/>
                <a:cs typeface="Times New Roman"/>
              </a:rPr>
              <a:t>11.7.2022</a:t>
            </a:r>
            <a:r>
              <a:rPr lang="fi-FI" sz="19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 enimmäisajan alkua, tulee se asettaa nyt työssäoloehdon täyttymisen jälkeen ennen kuin kassa voi maksaa ansiopäivärahaa.</a:t>
            </a: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7A8A316-45EC-1971-1ECF-803360C67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7596" y="5791012"/>
            <a:ext cx="2067213" cy="609685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2B4EEE9-498C-5327-330C-AE8E60F3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84E004-886A-F916-2373-4363D74F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57463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56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10FDF2-7DE0-13E2-559D-ABBA319D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FF0000"/>
                </a:solidFill>
              </a:rPr>
              <a:t>Hakemuksen lähettäminen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DCC9E7-EA92-C7E4-8C59-1B974070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Päivärahaa tulee hakea viimeistään kolmen kuukauden kuluessa siitä päivästä, mistä alkaen päivärahaa haetaan.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Voit tehdä päivärahahakemuksen sähköisesti </a:t>
            </a:r>
            <a:r>
              <a:rPr lang="fi-FI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eAsioinnin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kautta.  </a:t>
            </a:r>
            <a:r>
              <a:rPr lang="fi-FI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eAsiointiin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pääset Paperityöväen Työttömyyskassan nettisivuilla, osoitteessa www.paperikassa.fi.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Voit myös lähettää hakemuksen paperisena, osoitteeseen Paperityöväen Työttömyyskassa, PL 349, 00531 Helsinki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Paperihakemuksen saat tulostettua osoitteesta www.tyj.fi &gt; lomakkeet 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Huomioithan, että mikäli lomautus on toteutettu yksittäisinä lomautuspäivinä per kalenteriviikko, tarvitsee työttömyyskassa palkkalaskelmat hakemuksen käsittelyä varten. 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Tällöin hakemuksen voi lähettää joko lomautusajan päätyttyä tai vasta, kun palkkalaskelma on saatavilla, koska hakemusta ei joka tapauksessa voida käsitellä ennen kuin palkkalaskelmat on toimitettu työttömyyskassaan. 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CD10540-FFA7-B6CC-84C5-606C2484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686" y="5883376"/>
            <a:ext cx="2067213" cy="609685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10F924E-3757-0573-F48C-41FDFFF6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E94AB6-594B-1734-B5EE-201562B8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93558" cy="365125"/>
          </a:xfrm>
        </p:spPr>
        <p:txBody>
          <a:bodyPr/>
          <a:lstStyle/>
          <a:p>
            <a:fld id="{F671DB1A-CB64-4B83-AA06-ECFB68F88BA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49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C66A58-8BCB-50DE-B774-22A96C6F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869"/>
          </a:xfrm>
        </p:spPr>
        <p:txBody>
          <a:bodyPr>
            <a:normAutofit/>
          </a:bodyPr>
          <a:lstStyle/>
          <a:p>
            <a:r>
              <a:rPr lang="fi-FI" sz="3200" b="1">
                <a:solidFill>
                  <a:srgbClr val="FF0000"/>
                </a:solidFill>
              </a:rPr>
              <a:t>Hakemuksen vireille tulo </a:t>
            </a:r>
            <a:r>
              <a:rPr lang="fi-FI" sz="3200" b="1" dirty="0">
                <a:solidFill>
                  <a:srgbClr val="FF0000"/>
                </a:solidFill>
              </a:rPr>
              <a:t>työttömyyskassassa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C3D34D-FCCE-03BE-7373-3870B409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26.1.2023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74F3F34-1408-E775-1B47-AC12AB2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B1A-CB64-4B83-AA06-ECFB68F88BAF}" type="slidenum">
              <a:rPr lang="fi-FI" smtClean="0"/>
              <a:t>9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DE91B3A-7E09-9E3E-BC68-083653C6F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686" y="5883376"/>
            <a:ext cx="2067213" cy="609685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C8A88B2F-5D5F-3673-7013-7F65E28DC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664" y="1156970"/>
            <a:ext cx="8947473" cy="472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2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47969E804F644AEA4512838A77D05" ma:contentTypeVersion="13" ma:contentTypeDescription="Create a new document." ma:contentTypeScope="" ma:versionID="9eda35102a3407e90e91f9e771f5281d">
  <xsd:schema xmlns:xsd="http://www.w3.org/2001/XMLSchema" xmlns:xs="http://www.w3.org/2001/XMLSchema" xmlns:p="http://schemas.microsoft.com/office/2006/metadata/properties" xmlns:ns3="7d1e721d-8409-4c05-ac62-39461d3374fd" xmlns:ns4="d80aad3e-fe7b-4558-b55e-eb070ae5da2b" targetNamespace="http://schemas.microsoft.com/office/2006/metadata/properties" ma:root="true" ma:fieldsID="a1ac9bc61e956d3e2388c4c85c75cdd1" ns3:_="" ns4:_="">
    <xsd:import namespace="7d1e721d-8409-4c05-ac62-39461d3374fd"/>
    <xsd:import namespace="d80aad3e-fe7b-4558-b55e-eb070ae5da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e721d-8409-4c05-ac62-39461d3374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aad3e-fe7b-4558-b55e-eb070ae5da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78A59-7800-438E-9686-0B370CFB6C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F2F48-2647-44B6-809D-B8DD02A2D3D9}">
  <ds:schemaRefs>
    <ds:schemaRef ds:uri="http://schemas.microsoft.com/office/2006/documentManagement/types"/>
    <ds:schemaRef ds:uri="http://schemas.microsoft.com/office/infopath/2007/PartnerControls"/>
    <ds:schemaRef ds:uri="7d1e721d-8409-4c05-ac62-39461d3374fd"/>
    <ds:schemaRef ds:uri="http://purl.org/dc/elements/1.1/"/>
    <ds:schemaRef ds:uri="http://schemas.microsoft.com/office/2006/metadata/properties"/>
    <ds:schemaRef ds:uri="http://purl.org/dc/terms/"/>
    <ds:schemaRef ds:uri="d80aad3e-fe7b-4558-b55e-eb070ae5da2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6319FCC-E49B-4D1E-90B3-4FE17F5F9633}">
  <ds:schemaRefs>
    <ds:schemaRef ds:uri="7d1e721d-8409-4c05-ac62-39461d3374fd"/>
    <ds:schemaRef ds:uri="d80aad3e-fe7b-4558-b55e-eb070ae5da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930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Office-teema</vt:lpstr>
      <vt:lpstr>Paperityöväen Työttömyyskassan    ohjeita lomautetuille 2023 </vt:lpstr>
      <vt:lpstr>Ilmoittautuminen TE-toimistoon</vt:lpstr>
      <vt:lpstr>Hakemuksen täyttäminen</vt:lpstr>
      <vt:lpstr>Muu työ ja yritystoiminta</vt:lpstr>
      <vt:lpstr>Hakemuksen liitteet</vt:lpstr>
      <vt:lpstr>Päivärahan uudelleen määrittely  </vt:lpstr>
      <vt:lpstr>Omavastuuajan kertyminen </vt:lpstr>
      <vt:lpstr>Hakemuksen lähettäminen</vt:lpstr>
      <vt:lpstr>Hakemuksen vireille tulo työttömyyskassassa</vt:lpstr>
      <vt:lpstr>Hakemuksen jatkaminen tai peruminen</vt:lpstr>
      <vt:lpstr> Yhteydenotot työttömyyskassaan</vt:lpstr>
      <vt:lpstr>Lisätietoja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 lomautetuille</dc:title>
  <dc:creator>Mimma Sopanen</dc:creator>
  <cp:lastModifiedBy>Hoffren, Birgitta</cp:lastModifiedBy>
  <cp:revision>2</cp:revision>
  <dcterms:created xsi:type="dcterms:W3CDTF">2022-10-26T09:43:44Z</dcterms:created>
  <dcterms:modified xsi:type="dcterms:W3CDTF">2023-05-29T07:22:59Z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0x010100B2347969E804F644AEA4512838A77D05</vt:lpwstr>
  </property>
</Properties>
</file>